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68" r:id="rId3"/>
    <p:sldId id="269" r:id="rId4"/>
    <p:sldId id="270" r:id="rId5"/>
    <p:sldId id="257" r:id="rId6"/>
    <p:sldId id="259" r:id="rId7"/>
    <p:sldId id="258" r:id="rId8"/>
    <p:sldId id="271" r:id="rId9"/>
    <p:sldId id="260" r:id="rId10"/>
    <p:sldId id="267" r:id="rId11"/>
    <p:sldId id="263" r:id="rId12"/>
    <p:sldId id="261" r:id="rId13"/>
    <p:sldId id="262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6B0B2-C2D9-4C3E-BBB0-204F92E911FF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D9122-EBE0-4286-9E92-1F089A56B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111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3DC78-0B33-4473-9F2C-5A5DCF3E7F7B}" type="slidenum">
              <a:rPr lang="en-US" altLang="en-US">
                <a:solidFill>
                  <a:prstClr val="black"/>
                </a:solidFill>
              </a:rPr>
              <a:pPr/>
              <a:t>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F620C3-6516-429F-A247-39A64D8EBA41}" type="slidenum">
              <a:rPr lang="en-US" altLang="en-US">
                <a:solidFill>
                  <a:prstClr val="black"/>
                </a:solidFill>
              </a:rPr>
              <a:pPr/>
              <a:t>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/>
              <a:t>This model can be used for planning your whole thesis or for part, such as the literature review. </a:t>
            </a:r>
          </a:p>
          <a:p>
            <a:endParaRPr lang="en-GB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are tools</a:t>
            </a:r>
            <a:r>
              <a:rPr lang="en-GB" baseline="0" dirty="0"/>
              <a:t> and more complex models out there – could use MS project – Prince2 for really big projects – but a spreadsheet is good enough for most of us.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D9122-EBE0-4286-9E92-1F089A56B8F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243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D9122-EBE0-4286-9E92-1F089A56B8F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433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When will</a:t>
            </a:r>
            <a:r>
              <a:rPr lang="en-GB" baseline="0" dirty="0"/>
              <a:t> you monitor your progress and how?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D9122-EBE0-4286-9E92-1F089A56B8F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783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6353EC-0874-4B18-BBEF-E5263C957702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D9122-EBE0-4286-9E92-1F089A56B8F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81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itlemaster_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04236F06-0330-442B-AF13-CCC043A631E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378693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0B920-5A13-49BA-8CBF-83EA2B64CB6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60657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CD799-77E7-4E8A-BED2-CB763DC5249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72055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D5F6E-F5D6-4F04-A660-B323329E6D5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68876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12181-4F28-405C-9D3A-F88AC3BDC36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3827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FF355-6094-4735-8C78-6E036904D7D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594445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513A3-1533-4213-A659-20F8F31BBA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516579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65478-8E17-47EC-AA2E-827F3F054D2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215286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73AA8-87AD-4C41-85F0-49531A8AE27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56266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42DF6-F7C8-4AA4-9418-E7027EA2D7A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254743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4140D-54B8-4057-9C27-E8ABCFF048D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63914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itlemaster_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04236F06-0330-442B-AF13-CCC043A631E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6191291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0B920-5A13-49BA-8CBF-83EA2B64CB6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133245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CD799-77E7-4E8A-BED2-CB763DC5249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23697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D5F6E-F5D6-4F04-A660-B323329E6D5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5943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12181-4F28-405C-9D3A-F88AC3BDC36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521234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FF355-6094-4735-8C78-6E036904D7D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533771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513A3-1533-4213-A659-20F8F31BBA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487657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65478-8E17-47EC-AA2E-827F3F054D2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474650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73AA8-87AD-4C41-85F0-49531A8AE27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012240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42DF6-F7C8-4AA4-9418-E7027EA2D7A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35117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4140D-54B8-4057-9C27-E8ABCFF048D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29873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pic>
          <p:nvPicPr>
            <p:cNvPr id="4100" name="Picture 4" descr="slidemaster_med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8FAB52-13EF-492D-9A5A-908D5D3FC7F0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70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pic>
          <p:nvPicPr>
            <p:cNvPr id="4100" name="Picture 4" descr="slidemaster_med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8FAB52-13EF-492D-9A5A-908D5D3FC7F0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7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5.wmf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99F54ED-2684-42F9-9FBF-AB1E1EB19832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GB" dirty="0"/>
              <a:t>Planning &amp; Managing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61A341-30F2-4AB6-ABEF-C3C5EAD3BCD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</p:spPr>
        <p:txBody>
          <a:bodyPr/>
          <a:lstStyle/>
          <a:p>
            <a:r>
              <a:rPr lang="en-GB" dirty="0"/>
              <a:t>Your first 100 days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8882482-6AA2-4514-AA8E-C1A3125CD8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286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26CA5-A25B-4679-957C-EFB2E5C33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 the doctorate like a job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40374-EFCB-4383-A7C3-952795DA6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Work 9am – 5pm with a lunchbreak</a:t>
            </a:r>
          </a:p>
          <a:p>
            <a:r>
              <a:rPr lang="en-GB" dirty="0"/>
              <a:t>If you work outside of these hours (and it is likely at times) – make sure you have a day off</a:t>
            </a:r>
          </a:p>
          <a:p>
            <a:r>
              <a:rPr lang="en-GB" dirty="0"/>
              <a:t>Get into a routine early in the process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C40E487-CC88-4980-B001-A90E6BD768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432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50246-6033-4F71-891D-44054B0C7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228600"/>
            <a:ext cx="7291536" cy="1219200"/>
          </a:xfrm>
        </p:spPr>
        <p:txBody>
          <a:bodyPr/>
          <a:lstStyle/>
          <a:p>
            <a:r>
              <a:rPr lang="en-GB" dirty="0"/>
              <a:t>What does the doctorate entail?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18820-23F4-4EFE-A502-979640151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3728" y="1124744"/>
            <a:ext cx="7020272" cy="550465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Very crudely</a:t>
            </a:r>
          </a:p>
          <a:p>
            <a:r>
              <a:rPr lang="en-GB" sz="2400" dirty="0"/>
              <a:t>A LOT of (critical) reading</a:t>
            </a:r>
          </a:p>
          <a:p>
            <a:r>
              <a:rPr lang="en-GB" sz="2400" dirty="0"/>
              <a:t>Followed by writing up your reading</a:t>
            </a:r>
          </a:p>
          <a:p>
            <a:r>
              <a:rPr lang="en-GB" sz="2400" dirty="0"/>
              <a:t>Thinking about and discussing possible experiments/data/information –i.e. questions to answer</a:t>
            </a:r>
          </a:p>
          <a:p>
            <a:r>
              <a:rPr lang="en-GB" sz="2400" dirty="0"/>
              <a:t>Writing up your thoughts on the above and later, writing will be based on the above</a:t>
            </a:r>
          </a:p>
          <a:p>
            <a:r>
              <a:rPr lang="en-GB" sz="2400" dirty="0"/>
              <a:t>Talking to people in your discipline – networking</a:t>
            </a:r>
          </a:p>
          <a:p>
            <a:r>
              <a:rPr lang="en-GB" sz="2400" dirty="0"/>
              <a:t>Listening to people in your discipline – conferencing, attending seminars (networking)</a:t>
            </a:r>
          </a:p>
          <a:p>
            <a:r>
              <a:rPr lang="en-GB" sz="2400" dirty="0"/>
              <a:t>Alert to suggestions and ideas</a:t>
            </a:r>
          </a:p>
          <a:p>
            <a:r>
              <a:rPr lang="en-GB" sz="2400" dirty="0"/>
              <a:t>Disseminating/promoting your work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8E8B29-39D9-43E5-8509-F43044588A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623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4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404663"/>
            <a:ext cx="6454080" cy="864097"/>
          </a:xfrm>
        </p:spPr>
        <p:txBody>
          <a:bodyPr/>
          <a:lstStyle/>
          <a:p>
            <a:r>
              <a:rPr lang="en-GB" altLang="en-US" sz="3200" dirty="0"/>
              <a:t>Common issues &amp; problems doing a Doctorate </a:t>
            </a:r>
            <a:br>
              <a:rPr lang="en-GB" altLang="en-US" sz="3200" dirty="0"/>
            </a:br>
            <a:endParaRPr lang="en-US" altLang="en-US" sz="3200" dirty="0">
              <a:solidFill>
                <a:srgbClr val="DF0529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/>
              <a:t>Too much time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How to get into a routine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Perfectionism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Unclear objectives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Supervision 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Motivation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Unexpected set backs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Work : Life balance</a:t>
            </a:r>
            <a:endParaRPr lang="en-US" altLang="en-US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1DC161C-78E8-46A2-A775-D4F05D1543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7601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4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eat an elephant?</a:t>
            </a:r>
          </a:p>
        </p:txBody>
      </p:sp>
      <p:pic>
        <p:nvPicPr>
          <p:cNvPr id="1026" name="Picture 2" descr="C:\Users\Julie\AppData\Local\Microsoft\Windows\Temporary Internet Files\Content.IE5\412R10F9\MP900409213[1]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248" y="1601033"/>
            <a:ext cx="6400800" cy="426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2F93F7-94F2-40B5-95A4-11CD07262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075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28600"/>
            <a:ext cx="6705600" cy="1219200"/>
          </a:xfrm>
        </p:spPr>
        <p:txBody>
          <a:bodyPr/>
          <a:lstStyle/>
          <a:p>
            <a:r>
              <a:rPr lang="en-GB" altLang="en-US" dirty="0"/>
              <a:t>Answer: piece by piece (or one bite at a time!)</a:t>
            </a:r>
            <a:br>
              <a:rPr lang="en-GB" altLang="en-US" dirty="0"/>
            </a:br>
            <a:r>
              <a:rPr lang="en-GB" altLang="en-US" sz="3200" dirty="0"/>
              <a:t>Stages in project management</a:t>
            </a:r>
            <a:endParaRPr lang="en-US" altLang="en-US" sz="32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1013" y="4448175"/>
            <a:ext cx="2220912" cy="88265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GB" altLang="en-US"/>
              <a:t>Implement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GB" altLang="en-US" sz="1800"/>
              <a:t>Actually do it!</a:t>
            </a:r>
            <a:endParaRPr lang="en-US" altLang="en-US" sz="1800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897313" y="2016125"/>
            <a:ext cx="2713037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algn="ctr" fontAlgn="base">
              <a:spcAft>
                <a:spcPct val="0"/>
              </a:spcAft>
              <a:buClr>
                <a:srgbClr val="E4005C"/>
              </a:buClr>
              <a:buFont typeface="Wingdings" pitchFamily="2" charset="2"/>
              <a:buNone/>
            </a:pPr>
            <a:r>
              <a:rPr lang="en-GB" altLang="en-US">
                <a:solidFill>
                  <a:srgbClr val="000000"/>
                </a:solidFill>
              </a:rPr>
              <a:t>Define task</a:t>
            </a:r>
          </a:p>
          <a:p>
            <a:pPr algn="ctr" fontAlgn="base">
              <a:spcAft>
                <a:spcPct val="0"/>
              </a:spcAft>
              <a:buClr>
                <a:srgbClr val="E4005C"/>
              </a:buClr>
              <a:buFont typeface="Wingdings" pitchFamily="2" charset="2"/>
              <a:buNone/>
            </a:pPr>
            <a:r>
              <a:rPr lang="en-GB" altLang="en-US" sz="1800">
                <a:solidFill>
                  <a:srgbClr val="000000"/>
                </a:solidFill>
              </a:rPr>
              <a:t>What needs to be done?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130425" y="2962275"/>
            <a:ext cx="26574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algn="ctr" fontAlgn="base">
              <a:spcAft>
                <a:spcPct val="0"/>
              </a:spcAft>
              <a:buClr>
                <a:srgbClr val="E4005C"/>
              </a:buClr>
              <a:buFont typeface="Wingdings" pitchFamily="2" charset="2"/>
              <a:buNone/>
            </a:pPr>
            <a:r>
              <a:rPr lang="en-GB" altLang="en-US">
                <a:solidFill>
                  <a:srgbClr val="000000"/>
                </a:solidFill>
              </a:rPr>
              <a:t>Evaluate</a:t>
            </a:r>
          </a:p>
          <a:p>
            <a:pPr algn="ctr" fontAlgn="base">
              <a:spcAft>
                <a:spcPct val="0"/>
              </a:spcAft>
              <a:buClr>
                <a:srgbClr val="E4005C"/>
              </a:buClr>
              <a:buFont typeface="Wingdings" pitchFamily="2" charset="2"/>
              <a:buNone/>
            </a:pPr>
            <a:r>
              <a:rPr lang="en-GB" altLang="en-US" sz="1800">
                <a:solidFill>
                  <a:srgbClr val="000000"/>
                </a:solidFill>
              </a:rPr>
              <a:t>How did it go?</a:t>
            </a:r>
          </a:p>
          <a:p>
            <a:pPr algn="ctr" fontAlgn="base">
              <a:spcAft>
                <a:spcPct val="0"/>
              </a:spcAft>
              <a:buClr>
                <a:srgbClr val="E4005C"/>
              </a:buClr>
              <a:buFont typeface="Wingdings" pitchFamily="2" charset="2"/>
              <a:buNone/>
            </a:pPr>
            <a:r>
              <a:rPr lang="en-GB" altLang="en-US" sz="1800">
                <a:solidFill>
                  <a:srgbClr val="000000"/>
                </a:solidFill>
              </a:rPr>
              <a:t>What could improve it?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5795963" y="3005138"/>
            <a:ext cx="2816225" cy="66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algn="ctr" fontAlgn="base">
              <a:spcAft>
                <a:spcPct val="0"/>
              </a:spcAft>
              <a:buClr>
                <a:srgbClr val="E4005C"/>
              </a:buClr>
              <a:buFont typeface="Wingdings" pitchFamily="2" charset="2"/>
              <a:buNone/>
            </a:pPr>
            <a:r>
              <a:rPr lang="en-GB" altLang="en-US">
                <a:solidFill>
                  <a:srgbClr val="000000"/>
                </a:solidFill>
              </a:rPr>
              <a:t>Plan</a:t>
            </a:r>
          </a:p>
          <a:p>
            <a:pPr algn="ctr" fontAlgn="base">
              <a:spcAft>
                <a:spcPct val="0"/>
              </a:spcAft>
              <a:buClr>
                <a:srgbClr val="E4005C"/>
              </a:buClr>
              <a:buFont typeface="Wingdings" pitchFamily="2" charset="2"/>
              <a:buNone/>
            </a:pPr>
            <a:r>
              <a:rPr lang="en-GB" altLang="en-US" sz="1800">
                <a:solidFill>
                  <a:srgbClr val="000000"/>
                </a:solidFill>
              </a:rPr>
              <a:t>How can it be done? </a:t>
            </a:r>
          </a:p>
          <a:p>
            <a:pPr algn="ctr" fontAlgn="base">
              <a:spcAft>
                <a:spcPct val="0"/>
              </a:spcAft>
              <a:buClr>
                <a:srgbClr val="E4005C"/>
              </a:buClr>
              <a:buFont typeface="Wingdings" pitchFamily="2" charset="2"/>
              <a:buNone/>
            </a:pPr>
            <a:r>
              <a:rPr lang="en-GB" altLang="en-US" sz="1800">
                <a:solidFill>
                  <a:srgbClr val="000000"/>
                </a:solidFill>
              </a:rPr>
              <a:t>Set timed goals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6515100" y="2511425"/>
            <a:ext cx="581025" cy="581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6710363" y="4223462"/>
            <a:ext cx="493712" cy="71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 flipV="1">
            <a:off x="3371056" y="4216557"/>
            <a:ext cx="566738" cy="581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V="1">
            <a:off x="3335338" y="2452688"/>
            <a:ext cx="638175" cy="639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62BDFC8-4BCA-4A9C-A7B8-528613E330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634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7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256DC-E768-4188-B0C4-0D73FB59E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 on your side…?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CCDC6-7F1F-465C-84F4-47067D7F3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Average day = 7 hours </a:t>
            </a:r>
          </a:p>
          <a:p>
            <a:r>
              <a:rPr lang="en-GB" dirty="0"/>
              <a:t>Average week = 35 hours</a:t>
            </a:r>
          </a:p>
          <a:p>
            <a:r>
              <a:rPr lang="en-GB" dirty="0"/>
              <a:t>Average month = 140 </a:t>
            </a:r>
          </a:p>
          <a:p>
            <a:endParaRPr lang="en-GB" dirty="0"/>
          </a:p>
          <a:p>
            <a:r>
              <a:rPr lang="en-GB" dirty="0"/>
              <a:t>Average time spent with supervisor?  </a:t>
            </a:r>
          </a:p>
          <a:p>
            <a:r>
              <a:rPr lang="en-GB" dirty="0"/>
              <a:t>1 – 2 hours a month</a:t>
            </a:r>
          </a:p>
          <a:p>
            <a:r>
              <a:rPr lang="en-GB" dirty="0"/>
              <a:t>A lot of time you need to manage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5266E39-4419-4B19-85D1-F8FC92CA61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820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Define the task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752" y="1052736"/>
            <a:ext cx="6624736" cy="5472608"/>
          </a:xfrm>
        </p:spPr>
        <p:txBody>
          <a:bodyPr/>
          <a:lstStyle/>
          <a:p>
            <a:pPr lvl="1"/>
            <a:r>
              <a:rPr lang="en-GB" dirty="0"/>
              <a:t>Set the limits	</a:t>
            </a:r>
          </a:p>
          <a:p>
            <a:pPr lvl="2"/>
            <a:r>
              <a:rPr lang="en-GB" dirty="0"/>
              <a:t>How much time, resource, equipment?</a:t>
            </a:r>
          </a:p>
          <a:p>
            <a:pPr lvl="2"/>
            <a:r>
              <a:rPr lang="en-GB" dirty="0"/>
              <a:t>Scoping the project</a:t>
            </a:r>
          </a:p>
          <a:p>
            <a:pPr lvl="1"/>
            <a:r>
              <a:rPr lang="en-GB" dirty="0"/>
              <a:t>Agree the activity</a:t>
            </a:r>
          </a:p>
          <a:p>
            <a:pPr lvl="2"/>
            <a:r>
              <a:rPr lang="en-GB" dirty="0"/>
              <a:t>What is included – excluded</a:t>
            </a:r>
          </a:p>
          <a:p>
            <a:pPr lvl="2"/>
            <a:r>
              <a:rPr lang="en-GB" dirty="0"/>
              <a:t>Assess the risks – what could go wrong?</a:t>
            </a:r>
          </a:p>
          <a:p>
            <a:pPr lvl="1"/>
            <a:r>
              <a:rPr lang="en-GB" dirty="0"/>
              <a:t>Plan the details</a:t>
            </a:r>
          </a:p>
          <a:p>
            <a:pPr lvl="2"/>
            <a:r>
              <a:rPr lang="en-GB" dirty="0"/>
              <a:t>Set MILESTONES – CELEBRATE</a:t>
            </a:r>
          </a:p>
          <a:p>
            <a:pPr lvl="2"/>
            <a:r>
              <a:rPr lang="en-GB" dirty="0"/>
              <a:t>Sequencing – in parallel or consecutive</a:t>
            </a:r>
          </a:p>
          <a:p>
            <a:pPr lvl="1"/>
            <a:r>
              <a:rPr lang="en-GB" dirty="0"/>
              <a:t>Monitor progress</a:t>
            </a:r>
          </a:p>
          <a:p>
            <a:pPr lvl="1"/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807FB3-4035-439F-9EF7-532FD92C85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52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8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stage%20flow"/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8"/>
          <a:stretch>
            <a:fillRect/>
          </a:stretch>
        </p:blipFill>
        <p:spPr bwMode="auto">
          <a:xfrm>
            <a:off x="3059832" y="116632"/>
            <a:ext cx="5544616" cy="662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F1E777E-7993-4279-A311-5A06B6316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024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600200"/>
            <a:ext cx="6598096" cy="5257800"/>
          </a:xfrm>
        </p:spPr>
        <p:txBody>
          <a:bodyPr/>
          <a:lstStyle/>
          <a:p>
            <a:r>
              <a:rPr lang="en-GB" sz="2800" dirty="0"/>
              <a:t>Think about what you need to do over the next 3-4 years and set up an excel spreadsheet and create a </a:t>
            </a:r>
            <a:r>
              <a:rPr lang="en-GB" sz="2800" dirty="0" err="1"/>
              <a:t>gantt</a:t>
            </a:r>
            <a:r>
              <a:rPr lang="en-GB" sz="2800" dirty="0"/>
              <a:t> chart</a:t>
            </a:r>
          </a:p>
          <a:p>
            <a:r>
              <a:rPr lang="en-GB" sz="2800" dirty="0"/>
              <a:t>Using the list of activities and items in the checklist you have already looked at - put them into the excel spreadsheet</a:t>
            </a:r>
          </a:p>
          <a:p>
            <a:r>
              <a:rPr lang="en-GB" sz="2800" dirty="0"/>
              <a:t>Identify your key milestones</a:t>
            </a:r>
          </a:p>
          <a:p>
            <a:r>
              <a:rPr lang="en-GB" sz="2800" dirty="0"/>
              <a:t>Plot on your Gantt chart</a:t>
            </a:r>
          </a:p>
          <a:p>
            <a:r>
              <a:rPr lang="en-GB" sz="2800" dirty="0"/>
              <a:t>Use this to keep track of your work progress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05A7C5F-47E9-4577-BAD7-B699C6E4F3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553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3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Benefits of an effective PhD plan</a:t>
            </a:r>
            <a:endParaRPr lang="en-US" alt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803400"/>
            <a:ext cx="6400800" cy="4495800"/>
          </a:xfrm>
        </p:spPr>
        <p:txBody>
          <a:bodyPr/>
          <a:lstStyle/>
          <a:p>
            <a:r>
              <a:rPr lang="en-GB" altLang="en-US"/>
              <a:t>Be more efficient</a:t>
            </a:r>
          </a:p>
          <a:p>
            <a:r>
              <a:rPr lang="en-GB" altLang="en-US"/>
              <a:t>Increase motivation</a:t>
            </a:r>
          </a:p>
          <a:p>
            <a:r>
              <a:rPr lang="en-GB" altLang="en-US"/>
              <a:t>Decrease dependence on others (e.g. supervisor) </a:t>
            </a:r>
          </a:p>
          <a:p>
            <a:r>
              <a:rPr lang="en-GB" altLang="en-US"/>
              <a:t>Sense of achievement</a:t>
            </a:r>
          </a:p>
          <a:p>
            <a:endParaRPr lang="en-US" altLang="en-US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52D120-A3FE-4A6F-B319-19630C0261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492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2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Project management summary</a:t>
            </a:r>
            <a:endParaRPr lang="en-US" alt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GB" altLang="en-US" sz="2800" dirty="0"/>
              <a:t>Effective Project Management is about: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2400" dirty="0"/>
              <a:t>Good time management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2400" dirty="0"/>
              <a:t>Planning and prioritisation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2400" dirty="0"/>
              <a:t>Reviewing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2400" dirty="0"/>
              <a:t>Multi-tasking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2400" dirty="0"/>
              <a:t>Flexibility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2400" dirty="0"/>
              <a:t>Looking for help and support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2400" dirty="0"/>
              <a:t>Developing systems and routines that work for you</a:t>
            </a:r>
            <a:endParaRPr lang="en-US" altLang="en-US" sz="2400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CC9DA88-C2A1-48A6-B96A-1E8007F4D4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641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Things you have to do…?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Improve</a:t>
            </a:r>
          </a:p>
          <a:p>
            <a:r>
              <a:rPr lang="en-GB" dirty="0"/>
              <a:t>Develop</a:t>
            </a:r>
          </a:p>
          <a:p>
            <a:r>
              <a:rPr lang="en-GB" dirty="0"/>
              <a:t>Acquire</a:t>
            </a:r>
          </a:p>
          <a:p>
            <a:r>
              <a:rPr lang="en-GB" dirty="0"/>
              <a:t>Position</a:t>
            </a:r>
          </a:p>
          <a:p>
            <a:r>
              <a:rPr lang="en-GB" dirty="0"/>
              <a:t>? </a:t>
            </a:r>
          </a:p>
          <a:p>
            <a:endParaRPr lang="en-GB" dirty="0"/>
          </a:p>
          <a:p>
            <a:r>
              <a:rPr lang="en-GB" dirty="0"/>
              <a:t>Your next 100 days! 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5F72C1-3285-412D-B70C-70EA15F1D6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1800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roposal">
  <a:themeElements>
    <a:clrScheme name="Proposal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Propos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posal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oposal">
  <a:themeElements>
    <a:clrScheme name="Proposal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Propos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posal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470</Words>
  <Application>Microsoft Office PowerPoint</Application>
  <PresentationFormat>On-screen Show (4:3)</PresentationFormat>
  <Paragraphs>94</Paragraphs>
  <Slides>13</Slides>
  <Notes>7</Notes>
  <HiddenSlides>0</HiddenSlides>
  <MMClips>13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Wingdings</vt:lpstr>
      <vt:lpstr>Proposal</vt:lpstr>
      <vt:lpstr>1_Proposal</vt:lpstr>
      <vt:lpstr>Your first 100 days</vt:lpstr>
      <vt:lpstr>Treat the doctorate like a job </vt:lpstr>
      <vt:lpstr>What does the doctorate entail?</vt:lpstr>
      <vt:lpstr>Common issues &amp; problems doing a Doctorate  </vt:lpstr>
      <vt:lpstr>How do you eat an elephant?</vt:lpstr>
      <vt:lpstr>Answer: piece by piece (or one bite at a time!) Stages in project management</vt:lpstr>
      <vt:lpstr>Time on your side…?</vt:lpstr>
      <vt:lpstr>Define the task </vt:lpstr>
      <vt:lpstr>PowerPoint Presentation</vt:lpstr>
      <vt:lpstr>Activity</vt:lpstr>
      <vt:lpstr>Benefits of an effective PhD plan</vt:lpstr>
      <vt:lpstr>Project management summary</vt:lpstr>
      <vt:lpstr>Things you have to do…?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</dc:creator>
  <cp:lastModifiedBy>Julie Reeves</cp:lastModifiedBy>
  <cp:revision>13</cp:revision>
  <dcterms:created xsi:type="dcterms:W3CDTF">2014-12-07T14:56:19Z</dcterms:created>
  <dcterms:modified xsi:type="dcterms:W3CDTF">2018-11-18T16:40:33Z</dcterms:modified>
</cp:coreProperties>
</file>